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4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9144000" cy="6858000" type="screen4x3"/>
  <p:notesSz cx="6858000" cy="9144000"/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90651C3A-4460-11DB-9652-00E08161165F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81" d="100"/>
          <a:sy n="81" d="100"/>
        </p:scale>
        <p:origin x="-848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interSettings" Target="printerSettings/printerSettings1.bin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" name="Shape 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 sz="1100"/>
            </a:lvl1pPr>
            <a:lvl2pPr>
              <a:spcBef>
                <a:spcPts val="0"/>
              </a:spcBef>
              <a:defRPr sz="1100"/>
            </a:lvl2pPr>
            <a:lvl3pPr>
              <a:spcBef>
                <a:spcPts val="0"/>
              </a:spcBef>
              <a:defRPr sz="1100"/>
            </a:lvl3pPr>
            <a:lvl4pPr>
              <a:spcBef>
                <a:spcPts val="0"/>
              </a:spcBef>
              <a:defRPr sz="1100"/>
            </a:lvl4pPr>
            <a:lvl5pPr>
              <a:spcBef>
                <a:spcPts val="0"/>
              </a:spcBef>
              <a:defRPr sz="1100"/>
            </a:lvl5pPr>
            <a:lvl6pPr>
              <a:spcBef>
                <a:spcPts val="0"/>
              </a:spcBef>
              <a:defRPr sz="1100"/>
            </a:lvl6pPr>
            <a:lvl7pPr>
              <a:spcBef>
                <a:spcPts val="0"/>
              </a:spcBef>
              <a:defRPr sz="1100"/>
            </a:lvl7pPr>
            <a:lvl8pPr>
              <a:spcBef>
                <a:spcPts val="0"/>
              </a:spcBef>
              <a:defRPr sz="1100"/>
            </a:lvl8pPr>
            <a:lvl9pPr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38907775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8" name="Shape 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4" name="Shape 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0" name="Shape 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3" name="Shape 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9" name="Shape 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1" name="Shape 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 txBox="1">
            <a:spLocks noGrp="1"/>
          </p:cNvSpPr>
          <p:nvPr>
            <p:ph type="ctrTitle"/>
          </p:nvPr>
        </p:nvSpPr>
        <p:spPr>
          <a:xfrm>
            <a:off x="685800" y="2111123"/>
            <a:ext cx="7772400" cy="15465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algn="ctr">
              <a:spcBef>
                <a:spcPts val="0"/>
              </a:spcBef>
              <a:buSzPct val="100000"/>
              <a:defRPr sz="4800"/>
            </a:lvl1pPr>
            <a:lvl2pPr algn="ctr">
              <a:spcBef>
                <a:spcPts val="0"/>
              </a:spcBef>
              <a:buSzPct val="100000"/>
              <a:defRPr sz="4800"/>
            </a:lvl2pPr>
            <a:lvl3pPr algn="ctr">
              <a:spcBef>
                <a:spcPts val="0"/>
              </a:spcBef>
              <a:buSzPct val="100000"/>
              <a:defRPr sz="4800"/>
            </a:lvl3pPr>
            <a:lvl4pPr algn="ctr">
              <a:spcBef>
                <a:spcPts val="0"/>
              </a:spcBef>
              <a:buSzPct val="100000"/>
              <a:defRPr sz="4800"/>
            </a:lvl4pPr>
            <a:lvl5pPr algn="ctr">
              <a:spcBef>
                <a:spcPts val="0"/>
              </a:spcBef>
              <a:buSzPct val="100000"/>
              <a:defRPr sz="4800"/>
            </a:lvl5pPr>
            <a:lvl6pPr algn="ctr">
              <a:spcBef>
                <a:spcPts val="0"/>
              </a:spcBef>
              <a:buSzPct val="100000"/>
              <a:defRPr sz="4800"/>
            </a:lvl6pPr>
            <a:lvl7pPr algn="ctr">
              <a:spcBef>
                <a:spcPts val="0"/>
              </a:spcBef>
              <a:buSzPct val="100000"/>
              <a:defRPr sz="4800"/>
            </a:lvl7pPr>
            <a:lvl8pPr algn="ctr">
              <a:spcBef>
                <a:spcPts val="0"/>
              </a:spcBef>
              <a:buSzPct val="100000"/>
              <a:defRPr sz="4800"/>
            </a:lvl8pPr>
            <a:lvl9pPr algn="ctr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9" name="Shape 9"/>
          <p:cNvSpPr txBox="1">
            <a:spLocks noGrp="1"/>
          </p:cNvSpPr>
          <p:nvPr>
            <p:ph type="subTitle" idx="1"/>
          </p:nvPr>
        </p:nvSpPr>
        <p:spPr>
          <a:xfrm>
            <a:off x="685800" y="3786737"/>
            <a:ext cx="7772400" cy="104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algn="ctr">
              <a:spcBef>
                <a:spcPts val="0"/>
              </a:spcBef>
              <a:buClr>
                <a:schemeClr val="dk2"/>
              </a:buClr>
              <a:buNone/>
              <a:defRPr>
                <a:solidFill>
                  <a:schemeClr val="dk2"/>
                </a:solidFill>
              </a:defRPr>
            </a:lvl1pPr>
            <a:lvl2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2pPr>
            <a:lvl3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3pPr>
            <a:lvl4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4pPr>
            <a:lvl5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5pPr>
            <a:lvl6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6pPr>
            <a:lvl7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7pPr>
            <a:lvl8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8pPr>
            <a:lvl9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2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2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3994500" cy="4967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body" idx="2"/>
          </p:nvPr>
        </p:nvSpPr>
        <p:spPr>
          <a:xfrm>
            <a:off x="4692273" y="1600200"/>
            <a:ext cx="3994500" cy="4967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2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 txBox="1">
            <a:spLocks noGrp="1"/>
          </p:cNvSpPr>
          <p:nvPr>
            <p:ph type="body" idx="1"/>
          </p:nvPr>
        </p:nvSpPr>
        <p:spPr>
          <a:xfrm>
            <a:off x="457200" y="5875078"/>
            <a:ext cx="8229600" cy="69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algn="ctr">
              <a:spcBef>
                <a:spcPts val="360"/>
              </a:spcBef>
              <a:buSzPct val="100000"/>
              <a:buNone/>
              <a:defRPr sz="1800"/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1pPr>
            <a:lvl2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2pPr>
            <a:lvl3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600"/>
              </a:spcBef>
              <a:buClr>
                <a:schemeClr val="dk1"/>
              </a:buClr>
              <a:buSzPct val="100000"/>
              <a:defRPr sz="3000">
                <a:solidFill>
                  <a:schemeClr val="dk1"/>
                </a:solidFill>
              </a:defRPr>
            </a:lvl1pPr>
            <a:lvl2pPr>
              <a:spcBef>
                <a:spcPts val="480"/>
              </a:spcBef>
              <a:buClr>
                <a:schemeClr val="dk1"/>
              </a:buClr>
              <a:buSzPct val="100000"/>
              <a:defRPr sz="2400">
                <a:solidFill>
                  <a:schemeClr val="dk1"/>
                </a:solidFill>
              </a:defRPr>
            </a:lvl2pPr>
            <a:lvl3pPr>
              <a:spcBef>
                <a:spcPts val="480"/>
              </a:spcBef>
              <a:buClr>
                <a:schemeClr val="dk1"/>
              </a:buClr>
              <a:buSzPct val="100000"/>
              <a:defRPr sz="2400">
                <a:solidFill>
                  <a:schemeClr val="dk1"/>
                </a:solidFill>
              </a:defRPr>
            </a:lvl3pPr>
            <a:lvl4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4pPr>
            <a:lvl5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5pPr>
            <a:lvl6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6pPr>
            <a:lvl7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7pPr>
            <a:lvl8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8pPr>
            <a:lvl9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sldNum="0" hdr="0" ftr="0" dt="0"/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Home" TargetMode="External"/><Relationship Id="rId4" Type="http://schemas.openxmlformats.org/officeDocument/2006/relationships/hyperlink" Target="http://en.wikipedia.org/wiki/Region" TargetMode="External"/><Relationship Id="rId5" Type="http://schemas.openxmlformats.org/officeDocument/2006/relationships/hyperlink" Target="http://en.wikipedia.org/wiki/Refugees" TargetMode="Externa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orcedmigration.org" TargetMode="External"/><Relationship Id="rId4" Type="http://schemas.openxmlformats.org/officeDocument/2006/relationships/hyperlink" Target="http://www.unhcr.org/cgi-bin/texis/vtx/home" TargetMode="External"/><Relationship Id="rId5" Type="http://schemas.openxmlformats.org/officeDocument/2006/relationships/hyperlink" Target="http://www.fmreview.org/syria" TargetMode="External"/><Relationship Id="rId6" Type="http://schemas.openxmlformats.org/officeDocument/2006/relationships/hyperlink" Target="http://www.history.com/topics/armenian-genocide" TargetMode="External"/><Relationship Id="rId7" Type="http://schemas.openxmlformats.org/officeDocument/2006/relationships/hyperlink" Target="http://www.iom.int/cms/en/sites/iom/home.html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4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 txBox="1">
            <a:spLocks noGrp="1"/>
          </p:cNvSpPr>
          <p:nvPr>
            <p:ph type="ctrTitle"/>
          </p:nvPr>
        </p:nvSpPr>
        <p:spPr>
          <a:xfrm>
            <a:off x="685800" y="1737156"/>
            <a:ext cx="7772400" cy="1546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>
                <a:latin typeface="PT Sans Narrow"/>
                <a:ea typeface="PT Sans Narrow"/>
                <a:cs typeface="PT Sans Narrow"/>
                <a:sym typeface="PT Sans Narrow"/>
              </a:rPr>
              <a:t>Project: Blackhole</a:t>
            </a:r>
          </a:p>
        </p:txBody>
      </p:sp>
      <p:sp>
        <p:nvSpPr>
          <p:cNvPr id="24" name="Shape 24"/>
          <p:cNvSpPr txBox="1">
            <a:spLocks noGrp="1"/>
          </p:cNvSpPr>
          <p:nvPr>
            <p:ph type="subTitle" idx="1"/>
          </p:nvPr>
        </p:nvSpPr>
        <p:spPr>
          <a:xfrm>
            <a:off x="685800" y="3467096"/>
            <a:ext cx="7772400" cy="1967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>
                <a:latin typeface="PT Sans Narrow"/>
                <a:ea typeface="PT Sans Narrow"/>
                <a:cs typeface="PT Sans Narrow"/>
                <a:sym typeface="PT Sans Narrow"/>
              </a:rPr>
              <a:t>A journey to understand a family’s history. Committed to remember those who did not make it and to constantly seeing the light.  </a:t>
            </a:r>
          </a:p>
        </p:txBody>
      </p:sp>
      <p:sp>
        <p:nvSpPr>
          <p:cNvPr id="25" name="Shape 25"/>
          <p:cNvSpPr/>
          <p:nvPr/>
        </p:nvSpPr>
        <p:spPr>
          <a:xfrm>
            <a:off x="5884525" y="3018225"/>
            <a:ext cx="206999" cy="276000"/>
          </a:xfrm>
          <a:prstGeom prst="ellipse">
            <a:avLst/>
          </a:prstGeom>
          <a:solidFill>
            <a:srgbClr val="000000"/>
          </a:solidFill>
          <a:ln w="19050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ransition xmlns:p14="http://schemas.microsoft.com/office/powerpoint/2010/main"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2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">
                <a:latin typeface="PT Sans Narrow"/>
                <a:ea typeface="PT Sans Narrow"/>
                <a:cs typeface="PT Sans Narrow"/>
                <a:sym typeface="PT Sans Narrow"/>
              </a:rPr>
              <a:t>Prototypes</a:t>
            </a:r>
          </a:p>
        </p:txBody>
      </p:sp>
      <p:sp>
        <p:nvSpPr>
          <p:cNvPr id="82" name="Shape 82"/>
          <p:cNvSpPr txBox="1">
            <a:spLocks noGrp="1"/>
          </p:cNvSpPr>
          <p:nvPr>
            <p:ph type="body" idx="1"/>
          </p:nvPr>
        </p:nvSpPr>
        <p:spPr>
          <a:xfrm>
            <a:off x="381000" y="1600200"/>
            <a:ext cx="8229600" cy="33980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" sz="6000">
                <a:latin typeface="PT Sans Narrow"/>
                <a:ea typeface="PT Sans Narrow"/>
                <a:cs typeface="PT Sans Narrow"/>
                <a:sym typeface="PT Sans Narrow"/>
              </a:rPr>
              <a:t>3D!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>
            <a:spLocks noGrp="1"/>
          </p:cNvSpPr>
          <p:nvPr>
            <p:ph type="title"/>
          </p:nvPr>
        </p:nvSpPr>
        <p:spPr>
          <a:xfrm>
            <a:off x="457200" y="-30162"/>
            <a:ext cx="8229600" cy="11432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" sz="4800">
                <a:latin typeface="PT Sans Narrow"/>
                <a:ea typeface="PT Sans Narrow"/>
                <a:cs typeface="PT Sans Narrow"/>
                <a:sym typeface="PT Sans Narrow"/>
              </a:rPr>
              <a:t>Blog postings</a:t>
            </a:r>
          </a:p>
        </p:txBody>
      </p:sp>
      <p:pic>
        <p:nvPicPr>
          <p:cNvPr id="88" name="Shape 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5426" y="1024525"/>
            <a:ext cx="5706600" cy="5578448"/>
          </a:xfrm>
          <a:prstGeom prst="rect">
            <a:avLst/>
          </a:prstGeom>
          <a:noFill/>
          <a:ln w="19050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89" name="Shape 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1600" y="1016800"/>
            <a:ext cx="7995425" cy="566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2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" sz="4800">
                <a:latin typeface="PT Sans Narrow"/>
                <a:ea typeface="PT Sans Narrow"/>
                <a:cs typeface="PT Sans Narrow"/>
                <a:sym typeface="PT Sans Narrow"/>
              </a:rPr>
              <a:t>Next Steps</a:t>
            </a:r>
          </a:p>
        </p:txBody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/>
              <a:t>Finalize the numbers</a:t>
            </a:r>
          </a:p>
          <a:p>
            <a:pPr rtl="0">
              <a:spcBef>
                <a:spcPts val="0"/>
              </a:spcBef>
              <a:buNone/>
            </a:pPr>
            <a:r>
              <a:rPr lang="en"/>
              <a:t>Determine the material/purchase</a:t>
            </a:r>
          </a:p>
          <a:p>
            <a:pPr rtl="0">
              <a:spcBef>
                <a:spcPts val="0"/>
              </a:spcBef>
              <a:buNone/>
            </a:pPr>
            <a:r>
              <a:rPr lang="en"/>
              <a:t>Choose and map out cities</a:t>
            </a:r>
          </a:p>
          <a:p>
            <a:pPr rtl="0">
              <a:spcBef>
                <a:spcPts val="0"/>
              </a:spcBef>
              <a:buNone/>
            </a:pPr>
            <a:r>
              <a:rPr lang="en"/>
              <a:t>Mock up landscape for topography maps</a:t>
            </a:r>
          </a:p>
          <a:p>
            <a:pPr rtl="0">
              <a:spcBef>
                <a:spcPts val="0"/>
              </a:spcBef>
              <a:buNone/>
            </a:pPr>
            <a:r>
              <a:rPr lang="en"/>
              <a:t>Build some sh*t</a:t>
            </a:r>
          </a:p>
          <a:p>
            <a:pPr>
              <a:spcBef>
                <a:spcPts val="0"/>
              </a:spcBef>
              <a:buNone/>
            </a:pPr>
            <a:r>
              <a:rPr lang="en"/>
              <a:t>Figure out lighting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>
            <a:spLocks noGrp="1"/>
          </p:cNvSpPr>
          <p:nvPr>
            <p:ph type="ctrTitle"/>
          </p:nvPr>
        </p:nvSpPr>
        <p:spPr>
          <a:xfrm>
            <a:off x="772975" y="378199"/>
            <a:ext cx="7772400" cy="8528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>
                <a:latin typeface="PT Sans Narrow"/>
                <a:ea typeface="PT Sans Narrow"/>
                <a:cs typeface="PT Sans Narrow"/>
                <a:sym typeface="PT Sans Narrow"/>
              </a:rPr>
              <a:t>How to define it:</a:t>
            </a:r>
          </a:p>
        </p:txBody>
      </p:sp>
      <p:sp>
        <p:nvSpPr>
          <p:cNvPr id="31" name="Shape 31"/>
          <p:cNvSpPr txBox="1">
            <a:spLocks noGrp="1"/>
          </p:cNvSpPr>
          <p:nvPr>
            <p:ph type="subTitle" idx="1"/>
          </p:nvPr>
        </p:nvSpPr>
        <p:spPr>
          <a:xfrm>
            <a:off x="685800" y="1447518"/>
            <a:ext cx="7772400" cy="4800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algn="l" rtl="0">
              <a:spcBef>
                <a:spcPts val="0"/>
              </a:spcBef>
              <a:buNone/>
            </a:pPr>
            <a:r>
              <a:rPr lang="en" sz="2400" b="1">
                <a:solidFill>
                  <a:srgbClr val="666666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Forced Migration:</a:t>
            </a:r>
            <a:r>
              <a:rPr lang="en" sz="2400">
                <a:solidFill>
                  <a:srgbClr val="666666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 (also called </a:t>
            </a:r>
            <a:r>
              <a:rPr lang="en" sz="2400" b="1">
                <a:solidFill>
                  <a:srgbClr val="666666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deracination</a:t>
            </a:r>
            <a:r>
              <a:rPr lang="en" sz="2400">
                <a:solidFill>
                  <a:srgbClr val="666666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 — originally a French word meaning uprooting) refers to the coerced movement of a person or persons away from their </a:t>
            </a:r>
            <a:r>
              <a:rPr lang="en" sz="2400">
                <a:solidFill>
                  <a:srgbClr val="666666"/>
                </a:solidFill>
                <a:latin typeface="PT Sans Narrow"/>
                <a:ea typeface="PT Sans Narrow"/>
                <a:cs typeface="PT Sans Narrow"/>
                <a:sym typeface="PT Sans Narrow"/>
                <a:hlinkClick r:id="rId3"/>
              </a:rPr>
              <a:t>home</a:t>
            </a:r>
            <a:r>
              <a:rPr lang="en" sz="2400">
                <a:solidFill>
                  <a:srgbClr val="666666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 or home </a:t>
            </a:r>
            <a:r>
              <a:rPr lang="en" sz="2400">
                <a:solidFill>
                  <a:srgbClr val="666666"/>
                </a:solidFill>
                <a:latin typeface="PT Sans Narrow"/>
                <a:ea typeface="PT Sans Narrow"/>
                <a:cs typeface="PT Sans Narrow"/>
                <a:sym typeface="PT Sans Narrow"/>
                <a:hlinkClick r:id="rId4"/>
              </a:rPr>
              <a:t>region</a:t>
            </a:r>
            <a:r>
              <a:rPr lang="en" sz="2400">
                <a:solidFill>
                  <a:srgbClr val="666666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. </a:t>
            </a:r>
          </a:p>
          <a:p>
            <a:pPr algn="l" rtl="0">
              <a:spcBef>
                <a:spcPts val="0"/>
              </a:spcBef>
              <a:buNone/>
            </a:pPr>
            <a:endParaRPr sz="2400">
              <a:solidFill>
                <a:srgbClr val="666666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algn="l" rtl="0">
              <a:spcBef>
                <a:spcPts val="0"/>
              </a:spcBef>
              <a:buNone/>
            </a:pPr>
            <a:r>
              <a:rPr lang="en" sz="2400" b="1">
                <a:solidFill>
                  <a:srgbClr val="666666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Genocide: </a:t>
            </a:r>
            <a:r>
              <a:rPr lang="en" sz="2400">
                <a:solidFill>
                  <a:srgbClr val="666666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the deliberate killing of a large group of people, especially those of a particular ethnic group or nation.</a:t>
            </a:r>
          </a:p>
          <a:p>
            <a:pPr algn="l" rtl="0">
              <a:spcBef>
                <a:spcPts val="0"/>
              </a:spcBef>
              <a:buNone/>
            </a:pPr>
            <a:endParaRPr sz="2400">
              <a:solidFill>
                <a:srgbClr val="666666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algn="l">
              <a:spcBef>
                <a:spcPts val="0"/>
              </a:spcBef>
              <a:buNone/>
            </a:pPr>
            <a:r>
              <a:rPr lang="en" sz="2400" b="1">
                <a:solidFill>
                  <a:srgbClr val="666666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Internally Displaced People (ID</a:t>
            </a:r>
            <a:r>
              <a:rPr lang="en" sz="2400">
                <a:solidFill>
                  <a:srgbClr val="666666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P): is someone who is forced to flee his or her home but who remains within his or her country's borders. They are often referred to as </a:t>
            </a:r>
            <a:r>
              <a:rPr lang="en" sz="2400">
                <a:solidFill>
                  <a:srgbClr val="666666"/>
                </a:solidFill>
                <a:latin typeface="PT Sans Narrow"/>
                <a:ea typeface="PT Sans Narrow"/>
                <a:cs typeface="PT Sans Narrow"/>
                <a:sym typeface="PT Sans Narrow"/>
                <a:hlinkClick r:id="rId5"/>
              </a:rPr>
              <a:t>refugees</a:t>
            </a:r>
            <a:r>
              <a:rPr lang="en" sz="2400">
                <a:solidFill>
                  <a:srgbClr val="666666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, although they do not fall within the current legal definition of a refugee. At the end of 2006 it was estimated there were 24.5 million IDPs in some 52 countries.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 txBox="1">
            <a:spLocks noGrp="1"/>
          </p:cNvSpPr>
          <p:nvPr>
            <p:ph type="title"/>
          </p:nvPr>
        </p:nvSpPr>
        <p:spPr>
          <a:xfrm>
            <a:off x="457200" y="158412"/>
            <a:ext cx="8229600" cy="11432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" sz="4800">
                <a:latin typeface="PT Sans Narrow"/>
                <a:ea typeface="PT Sans Narrow"/>
                <a:cs typeface="PT Sans Narrow"/>
                <a:sym typeface="PT Sans Narrow"/>
              </a:rPr>
              <a:t>Inspiration</a:t>
            </a:r>
          </a:p>
        </p:txBody>
      </p:sp>
      <p:pic>
        <p:nvPicPr>
          <p:cNvPr id="37" name="Shape 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2250" y="1611624"/>
            <a:ext cx="7884773" cy="416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Shape 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6550" y="274649"/>
            <a:ext cx="8030239" cy="4967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Shape 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6700" y="4242650"/>
            <a:ext cx="3214000" cy="239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2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pic>
        <p:nvPicPr>
          <p:cNvPr id="50" name="Shape 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70425"/>
            <a:ext cx="8925548" cy="6166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title"/>
          </p:nvPr>
        </p:nvSpPr>
        <p:spPr>
          <a:xfrm>
            <a:off x="457200" y="-131762"/>
            <a:ext cx="8229600" cy="11432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" sz="4800">
                <a:latin typeface="PT Sans Narrow"/>
                <a:ea typeface="PT Sans Narrow"/>
                <a:cs typeface="PT Sans Narrow"/>
                <a:sym typeface="PT Sans Narrow"/>
              </a:rPr>
              <a:t>Mind Mapping </a:t>
            </a:r>
          </a:p>
        </p:txBody>
      </p:sp>
      <p:pic>
        <p:nvPicPr>
          <p:cNvPr id="56" name="Shape 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8724" y="942150"/>
            <a:ext cx="7366550" cy="5646676"/>
          </a:xfrm>
          <a:prstGeom prst="rect">
            <a:avLst/>
          </a:prstGeom>
          <a:noFill/>
          <a:ln w="19050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</p:spTree>
  </p:cSld>
  <p:clrMapOvr>
    <a:masterClrMapping/>
  </p:clrMapOvr>
  <p:transition xmlns:p14="http://schemas.microsoft.com/office/powerpoint/2010/main"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>
            <a:spLocks noGrp="1"/>
          </p:cNvSpPr>
          <p:nvPr>
            <p:ph type="title"/>
          </p:nvPr>
        </p:nvSpPr>
        <p:spPr>
          <a:xfrm>
            <a:off x="457200" y="122247"/>
            <a:ext cx="8229600" cy="916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" sz="4800">
                <a:latin typeface="PT Sans Narrow"/>
                <a:ea typeface="PT Sans Narrow"/>
                <a:cs typeface="PT Sans Narrow"/>
                <a:sym typeface="PT Sans Narrow"/>
              </a:rPr>
              <a:t>Context Analysis </a:t>
            </a:r>
          </a:p>
        </p:txBody>
      </p:sp>
      <p:pic>
        <p:nvPicPr>
          <p:cNvPr id="62" name="Shape 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1601" y="1078025"/>
            <a:ext cx="6935948" cy="5663350"/>
          </a:xfrm>
          <a:prstGeom prst="rect">
            <a:avLst/>
          </a:prstGeom>
          <a:noFill/>
          <a:ln w="19050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</p:spTree>
  </p:cSld>
  <p:clrMapOvr>
    <a:masterClrMapping/>
  </p:clrMapOvr>
  <p:transition xmlns:p14="http://schemas.microsoft.com/office/powerpoint/2010/main" spd="slow">
    <p:cut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2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" sz="4800">
                <a:latin typeface="PT Sans Narrow"/>
                <a:ea typeface="PT Sans Narrow"/>
                <a:cs typeface="PT Sans Narrow"/>
                <a:sym typeface="PT Sans Narrow"/>
              </a:rPr>
              <a:t>Data as Individuals </a:t>
            </a:r>
          </a:p>
        </p:txBody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 sz="2400"/>
              <a:t>Forced Migration</a:t>
            </a:r>
          </a:p>
          <a:p>
            <a:pPr rtl="0">
              <a:spcBef>
                <a:spcPts val="0"/>
              </a:spcBef>
              <a:buNone/>
            </a:pPr>
            <a:r>
              <a:rPr lang="en" sz="2400" u="sng">
                <a:solidFill>
                  <a:schemeClr val="hlink"/>
                </a:solidFill>
                <a:hlinkClick r:id="rId3"/>
              </a:rPr>
              <a:t>http://www.forcedmigration.org</a:t>
            </a:r>
          </a:p>
          <a:p>
            <a:pPr rtl="0">
              <a:spcBef>
                <a:spcPts val="0"/>
              </a:spcBef>
              <a:buNone/>
            </a:pPr>
            <a:r>
              <a:rPr lang="en" sz="2400"/>
              <a:t>UN Refugee Agency </a:t>
            </a:r>
            <a:r>
              <a:rPr lang="en" sz="2400" u="sng">
                <a:solidFill>
                  <a:schemeClr val="hlink"/>
                </a:solidFill>
                <a:hlinkClick r:id="rId4"/>
              </a:rPr>
              <a:t>http://www.unhcr.org/cgi-bin/texis/vtx/home</a:t>
            </a:r>
          </a:p>
          <a:p>
            <a:pPr rtl="0">
              <a:spcBef>
                <a:spcPts val="0"/>
              </a:spcBef>
              <a:buNone/>
            </a:pPr>
            <a:r>
              <a:rPr lang="en" sz="2400"/>
              <a:t>Forced Migration Review - Syria</a:t>
            </a:r>
          </a:p>
          <a:p>
            <a:pPr rtl="0">
              <a:spcBef>
                <a:spcPts val="0"/>
              </a:spcBef>
              <a:buNone/>
            </a:pPr>
            <a:r>
              <a:rPr lang="en" sz="2400" u="sng">
                <a:solidFill>
                  <a:schemeClr val="hlink"/>
                </a:solidFill>
                <a:hlinkClick r:id="rId5"/>
              </a:rPr>
              <a:t>http://www.fmreview.org/syria</a:t>
            </a:r>
          </a:p>
          <a:p>
            <a:pPr rtl="0">
              <a:spcBef>
                <a:spcPts val="0"/>
              </a:spcBef>
              <a:buNone/>
            </a:pPr>
            <a:r>
              <a:rPr lang="en" sz="2400"/>
              <a:t>History </a:t>
            </a:r>
          </a:p>
          <a:p>
            <a:pPr rtl="0">
              <a:spcBef>
                <a:spcPts val="0"/>
              </a:spcBef>
              <a:buNone/>
            </a:pPr>
            <a:r>
              <a:rPr lang="en" sz="2400" u="sng">
                <a:solidFill>
                  <a:schemeClr val="hlink"/>
                </a:solidFill>
                <a:hlinkClick r:id="rId6"/>
              </a:rPr>
              <a:t>http://www.history.com/topics/armenian-genocide</a:t>
            </a:r>
          </a:p>
          <a:p>
            <a:pPr rtl="0">
              <a:spcBef>
                <a:spcPts val="0"/>
              </a:spcBef>
              <a:buNone/>
            </a:pPr>
            <a:r>
              <a:rPr lang="en" sz="2400"/>
              <a:t>International Organization for Migration</a:t>
            </a:r>
          </a:p>
          <a:p>
            <a:pPr rtl="0">
              <a:spcBef>
                <a:spcPts val="0"/>
              </a:spcBef>
              <a:buNone/>
            </a:pPr>
            <a:r>
              <a:rPr lang="en" sz="2400" u="sng">
                <a:solidFill>
                  <a:schemeClr val="hlink"/>
                </a:solidFill>
                <a:hlinkClick r:id="rId7"/>
              </a:rPr>
              <a:t>http://www.iom.int/cms/en/sites/iom/home.html</a:t>
            </a:r>
          </a:p>
          <a:p>
            <a:pPr rtl="0">
              <a:spcBef>
                <a:spcPts val="0"/>
              </a:spcBef>
              <a:buNone/>
            </a:pPr>
            <a:endParaRPr sz="2400"/>
          </a:p>
          <a:p>
            <a:pPr>
              <a:spcBef>
                <a:spcPts val="0"/>
              </a:spcBef>
              <a:buNone/>
            </a:pPr>
            <a:endParaRPr sz="2400"/>
          </a:p>
        </p:txBody>
      </p:sp>
    </p:spTree>
  </p:cSld>
  <p:clrMapOvr>
    <a:masterClrMapping/>
  </p:clrMapOvr>
  <p:transition xmlns:p14="http://schemas.microsoft.com/office/powerpoint/2010/main" spd="slow">
    <p:cut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>
            <a:spLocks noGrp="1"/>
          </p:cNvSpPr>
          <p:nvPr>
            <p:ph type="title"/>
          </p:nvPr>
        </p:nvSpPr>
        <p:spPr>
          <a:xfrm>
            <a:off x="457200" y="-106362"/>
            <a:ext cx="8229600" cy="11432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" sz="4800">
                <a:latin typeface="PT Sans Narrow"/>
                <a:ea typeface="PT Sans Narrow"/>
                <a:cs typeface="PT Sans Narrow"/>
                <a:sym typeface="PT Sans Narrow"/>
              </a:rPr>
              <a:t>Flow Charts</a:t>
            </a:r>
          </a:p>
        </p:txBody>
      </p:sp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pic>
        <p:nvPicPr>
          <p:cNvPr id="75" name="Shape 75"/>
          <p:cNvPicPr preferRelativeResize="0"/>
          <p:nvPr/>
        </p:nvPicPr>
        <p:blipFill rotWithShape="1">
          <a:blip r:embed="rId3">
            <a:alphaModFix/>
          </a:blip>
          <a:srcRect r="6820" b="2123"/>
          <a:stretch/>
        </p:blipFill>
        <p:spPr>
          <a:xfrm>
            <a:off x="181800" y="1036950"/>
            <a:ext cx="4416700" cy="5530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Shape 76"/>
          <p:cNvPicPr preferRelativeResize="0"/>
          <p:nvPr/>
        </p:nvPicPr>
        <p:blipFill rotWithShape="1">
          <a:blip r:embed="rId4">
            <a:alphaModFix/>
          </a:blip>
          <a:srcRect l="-1472" t="1064" r="5262" b="3030"/>
          <a:stretch/>
        </p:blipFill>
        <p:spPr>
          <a:xfrm>
            <a:off x="4674700" y="1036950"/>
            <a:ext cx="4302923" cy="5530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 spd="slow">
    <p:cut/>
  </p:transition>
</p:sld>
</file>

<file path=ppt/theme/theme1.xml><?xml version="1.0" encoding="utf-8"?>
<a:theme xmlns:a="http://schemas.openxmlformats.org/drawingml/2006/main" name="simple-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224</Words>
  <Application>Microsoft Macintosh PowerPoint</Application>
  <PresentationFormat>On-screen Show (4:3)</PresentationFormat>
  <Paragraphs>32</Paragraphs>
  <Slides>12</Slides>
  <Notes>12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simple-light</vt:lpstr>
      <vt:lpstr>Project: Blackhole</vt:lpstr>
      <vt:lpstr>How to define it:</vt:lpstr>
      <vt:lpstr>Inspiration</vt:lpstr>
      <vt:lpstr>PowerPoint Presentation</vt:lpstr>
      <vt:lpstr>PowerPoint Presentation</vt:lpstr>
      <vt:lpstr>Mind Mapping </vt:lpstr>
      <vt:lpstr>Context Analysis </vt:lpstr>
      <vt:lpstr>Data as Individuals </vt:lpstr>
      <vt:lpstr>Flow Charts</vt:lpstr>
      <vt:lpstr>Prototypes</vt:lpstr>
      <vt:lpstr>Blog postings</vt:lpstr>
      <vt:lpstr>Next Steps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Project: Blackhole</dc:title>
  <cp:lastModifiedBy>Kaitlin Newman</cp:lastModifiedBy>
  <cp:revision>1</cp:revision>
  <dcterms:modified xsi:type="dcterms:W3CDTF">2014-11-18T14:20:27Z</dcterms:modified>
</cp:coreProperties>
</file>